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inyon Script"/>
      <p:regular r:id="rId19"/>
    </p:embeddedFont>
    <p:embeddedFont>
      <p:font typeface="Int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5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5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11" Type="http://schemas.openxmlformats.org/officeDocument/2006/relationships/slide" Target="slides/slide6.xml"/><Relationship Id="rId22" Type="http://schemas.openxmlformats.org/officeDocument/2006/relationships/font" Target="fonts/Inter-italic.fntdata"/><Relationship Id="rId10" Type="http://schemas.openxmlformats.org/officeDocument/2006/relationships/slide" Target="slides/slide5.xml"/><Relationship Id="rId21" Type="http://schemas.openxmlformats.org/officeDocument/2006/relationships/font" Target="fonts/Int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Int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inyonScrip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9a4ebeab6_0_2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a9a4ebeab6_0_2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3a9a4ebeab6_0_2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a9a4ebeab6_0_2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245" name="Google Shape;245;g3a9a4ebeab6_0_2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a9a4ebeab6_0_2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11</a:t>
            </a:r>
            <a:endParaRPr/>
          </a:p>
        </p:txBody>
      </p:sp>
      <p:sp>
        <p:nvSpPr>
          <p:cNvPr id="268" name="Google Shape;268;p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9a4ebeab6_0_7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a9a4ebeab6_0_7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3a9a4ebeab6_0_7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a9a4ebeab6_0_7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297" name="Google Shape;297;g3a9a4ebeab6_0_7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a9a4ebeab6_0_7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319" name="Google Shape;319;p1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99" name="Google Shape;99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31" name="Google Shape;13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02cc11802_0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a02cc11802_0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3a02cc11802_0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a02cc11802_0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171" name="Google Shape;171;g3a02cc11802_0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a02cc11802_0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9a4ebeab6_0_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a9a4ebeab6_0_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a9a4ebeab6_0_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a9a4ebeab6_0_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193" name="Google Shape;193;g3a9a4ebeab6_0_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a9a4ebeab6_0_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02cc1180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212" name="Google Shape;212;g3a02cc1180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9a4ebeab6_0_4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a9a4ebeab6_0_4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a9a4ebeab6_0_4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a9a4ebeab6_0_4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222" name="Google Shape;222;g3a9a4ebeab6_0_4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a9a4ebeab6_0_4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2.jp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1.jp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1.gif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hyperlink" Target="http://drive.google.com/file/d/1Jmh34ZwjqZyTZ6Hcrs7z9wCEuf7GeB9L/view" TargetMode="External"/><Relationship Id="rId5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EC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773116" y="165885"/>
            <a:ext cx="1008227" cy="1008227"/>
          </a:xfrm>
          <a:custGeom>
            <a:rect b="b" l="l" r="r" t="t"/>
            <a:pathLst>
              <a:path extrusionOk="0" h="2016453" w="2016453">
                <a:moveTo>
                  <a:pt x="0" y="0"/>
                </a:moveTo>
                <a:lnTo>
                  <a:pt x="2016453" y="0"/>
                </a:lnTo>
                <a:lnTo>
                  <a:pt x="2016453" y="2016453"/>
                </a:lnTo>
                <a:lnTo>
                  <a:pt x="0" y="2016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"/>
            </a:blip>
            <a:stretch>
              <a:fillRect b="-40002" l="0" r="0" t="-40002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5437725" y="1482262"/>
            <a:ext cx="3093075" cy="2178979"/>
          </a:xfrm>
          <a:custGeom>
            <a:rect b="b" l="l" r="r" t="t"/>
            <a:pathLst>
              <a:path extrusionOk="0" h="4636125" w="6186150">
                <a:moveTo>
                  <a:pt x="0" y="0"/>
                </a:moveTo>
                <a:lnTo>
                  <a:pt x="6186149" y="0"/>
                </a:lnTo>
                <a:lnTo>
                  <a:pt x="6186149" y="4636125"/>
                </a:lnTo>
                <a:lnTo>
                  <a:pt x="0" y="4636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204" r="-6203" t="0"/>
            </a:stretch>
          </a:blipFill>
          <a:ln>
            <a:noFill/>
          </a:ln>
        </p:spPr>
      </p:sp>
      <p:grpSp>
        <p:nvGrpSpPr>
          <p:cNvPr id="87" name="Google Shape;87;p13"/>
          <p:cNvGrpSpPr/>
          <p:nvPr/>
        </p:nvGrpSpPr>
        <p:grpSpPr>
          <a:xfrm>
            <a:off x="0" y="4364575"/>
            <a:ext cx="9677370" cy="602552"/>
            <a:chOff x="0" y="-23815"/>
            <a:chExt cx="6195103" cy="31740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5834662" cy="269709"/>
            </a:xfrm>
            <a:custGeom>
              <a:rect b="b" l="l" r="r" t="t"/>
              <a:pathLst>
                <a:path extrusionOk="0" h="269709" w="5834662">
                  <a:moveTo>
                    <a:pt x="0" y="0"/>
                  </a:moveTo>
                  <a:lnTo>
                    <a:pt x="5834662" y="0"/>
                  </a:lnTo>
                  <a:lnTo>
                    <a:pt x="5834662" y="269709"/>
                  </a:lnTo>
                  <a:lnTo>
                    <a:pt x="0" y="269709"/>
                  </a:lnTo>
                  <a:close/>
                </a:path>
              </a:pathLst>
            </a:custGeom>
            <a:solidFill>
              <a:srgbClr val="183733"/>
            </a:solidFill>
            <a:ln>
              <a:noFill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360403" y="-23815"/>
              <a:ext cx="58347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634388" y="1265293"/>
            <a:ext cx="501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b="1" i="0" lang="en-GB" sz="78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Ai-Maama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34400" y="2538854"/>
            <a:ext cx="44604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(Artificial Intelligence for Maternal Monitoring and Assistance in Africa)</a:t>
            </a:r>
            <a:endParaRPr b="1" sz="1800">
              <a:solidFill>
                <a:srgbClr val="1837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1837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183733"/>
                </a:solidFill>
              </a:rPr>
              <a:t>TRACK C: HerHealth &amp; Wellness</a:t>
            </a:r>
            <a:endParaRPr b="1" sz="1800">
              <a:solidFill>
                <a:srgbClr val="183733"/>
              </a:solidFill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646873" y="4493835"/>
            <a:ext cx="6025800" cy="344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CFCFB"/>
                </a:solidFill>
                <a:latin typeface="Arial"/>
                <a:ea typeface="Arial"/>
                <a:cs typeface="Arial"/>
                <a:sym typeface="Arial"/>
              </a:rPr>
              <a:t>Presented by Team </a:t>
            </a:r>
            <a:r>
              <a:rPr b="1" i="0" lang="en-GB" sz="1600" u="none" cap="none" strike="noStrike">
                <a:solidFill>
                  <a:srgbClr val="FCFCFB"/>
                </a:solidFill>
                <a:latin typeface="Arial"/>
                <a:ea typeface="Arial"/>
                <a:cs typeface="Arial"/>
                <a:sym typeface="Arial"/>
              </a:rPr>
              <a:t>SaveHer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</p:sp>
      <p:sp>
        <p:nvSpPr>
          <p:cNvPr id="249" name="Google Shape;249;p2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/>
          </a:solidFill>
          <a:ln>
            <a:noFill/>
          </a:ln>
        </p:spPr>
      </p:sp>
      <p:sp>
        <p:nvSpPr>
          <p:cNvPr descr="preencoded.png" id="250" name="Google Shape;250;p2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22"/>
          <p:cNvSpPr/>
          <p:nvPr/>
        </p:nvSpPr>
        <p:spPr>
          <a:xfrm>
            <a:off x="0" y="-9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>
              <a:alpha val="92550"/>
            </a:srgbClr>
          </a:solidFill>
          <a:ln>
            <a:noFill/>
          </a:ln>
        </p:spPr>
      </p:sp>
      <p:sp>
        <p:nvSpPr>
          <p:cNvPr id="252" name="Google Shape;252;p22"/>
          <p:cNvSpPr txBox="1"/>
          <p:nvPr/>
        </p:nvSpPr>
        <p:spPr>
          <a:xfrm>
            <a:off x="577078" y="1409417"/>
            <a:ext cx="2460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496128" y="2083336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3300573" y="1437117"/>
            <a:ext cx="2461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6199917" y="1437117"/>
            <a:ext cx="2443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6198530" y="2083323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4562325" y="4424300"/>
            <a:ext cx="461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107150" y="283464"/>
            <a:ext cx="89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801582" y="346454"/>
            <a:ext cx="754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GB" sz="2800">
                <a:solidFill>
                  <a:srgbClr val="183733"/>
                </a:solidFill>
              </a:rPr>
              <a:t>Results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279365" y="899075"/>
            <a:ext cx="4236300" cy="4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Outcomes: A working prototype; a web-application that predicts PPH risk with our ML model. </a:t>
            </a:r>
            <a:endParaRPr b="1" sz="2100">
              <a:solidFill>
                <a:srgbClr val="1837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For each risk prediction, it displays further guidance</a:t>
            </a:r>
            <a:endParaRPr sz="1100">
              <a:solidFill>
                <a:srgbClr val="1837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4537075" y="899075"/>
            <a:ext cx="4236300" cy="41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Metrics/KPI: Accuracy, F1 score; Achieved great accuracy and F1 Score for each risk category </a:t>
            </a:r>
            <a:endParaRPr sz="1100">
              <a:solidFill>
                <a:srgbClr val="1837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</p:sp>
      <p:sp>
        <p:nvSpPr>
          <p:cNvPr id="272" name="Google Shape;272;p2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/>
          </a:solidFill>
          <a:ln>
            <a:noFill/>
          </a:ln>
        </p:spPr>
      </p:sp>
      <p:sp>
        <p:nvSpPr>
          <p:cNvPr descr="preencoded.png" id="273" name="Google Shape;273;p2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2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>
              <a:alpha val="92550"/>
            </a:srgbClr>
          </a:solidFill>
          <a:ln>
            <a:noFill/>
          </a:ln>
        </p:spPr>
      </p:sp>
      <p:sp>
        <p:nvSpPr>
          <p:cNvPr id="275" name="Google Shape;275;p23"/>
          <p:cNvSpPr txBox="1"/>
          <p:nvPr/>
        </p:nvSpPr>
        <p:spPr>
          <a:xfrm>
            <a:off x="2969969" y="498957"/>
            <a:ext cx="33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GB" sz="3000">
                <a:solidFill>
                  <a:srgbClr val="183733"/>
                </a:solidFill>
              </a:rPr>
              <a:t>Future Work</a:t>
            </a:r>
            <a:endParaRPr b="0" i="0" sz="11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23"/>
          <p:cNvGrpSpPr/>
          <p:nvPr/>
        </p:nvGrpSpPr>
        <p:grpSpPr>
          <a:xfrm>
            <a:off x="1074331" y="972751"/>
            <a:ext cx="3216758" cy="3608998"/>
            <a:chOff x="0" y="0"/>
            <a:chExt cx="7057390" cy="7917942"/>
          </a:xfrm>
        </p:grpSpPr>
        <p:sp>
          <p:nvSpPr>
            <p:cNvPr id="277" name="Google Shape;277;p23"/>
            <p:cNvSpPr/>
            <p:nvPr/>
          </p:nvSpPr>
          <p:spPr>
            <a:xfrm>
              <a:off x="25400" y="25400"/>
              <a:ext cx="7006590" cy="7867142"/>
            </a:xfrm>
            <a:custGeom>
              <a:rect b="b" l="l" r="r" t="t"/>
              <a:pathLst>
                <a:path extrusionOk="0" h="7867142" w="7006590">
                  <a:moveTo>
                    <a:pt x="0" y="151003"/>
                  </a:moveTo>
                  <a:cubicBezTo>
                    <a:pt x="0" y="67564"/>
                    <a:pt x="67564" y="0"/>
                    <a:pt x="150876" y="0"/>
                  </a:cubicBezTo>
                  <a:lnTo>
                    <a:pt x="6855714" y="0"/>
                  </a:lnTo>
                  <a:cubicBezTo>
                    <a:pt x="6939026" y="0"/>
                    <a:pt x="7006590" y="67564"/>
                    <a:pt x="7006590" y="151003"/>
                  </a:cubicBezTo>
                  <a:lnTo>
                    <a:pt x="7006590" y="7716139"/>
                  </a:lnTo>
                  <a:cubicBezTo>
                    <a:pt x="7006590" y="7799578"/>
                    <a:pt x="6939026" y="7867142"/>
                    <a:pt x="6855714" y="7867142"/>
                  </a:cubicBezTo>
                  <a:lnTo>
                    <a:pt x="150876" y="7867142"/>
                  </a:lnTo>
                  <a:cubicBezTo>
                    <a:pt x="67564" y="7867015"/>
                    <a:pt x="0" y="7799451"/>
                    <a:pt x="0" y="7716139"/>
                  </a:cubicBezTo>
                  <a:close/>
                </a:path>
              </a:pathLst>
            </a:custGeom>
            <a:solidFill>
              <a:srgbClr val="E5D0CB"/>
            </a:solidFill>
            <a:ln cap="flat" cmpd="sng" w="11550">
              <a:solidFill>
                <a:srgbClr val="698E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5575" lIns="55575" spcFirstLastPara="1" rIns="55575" wrap="square" tIns="55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2"/>
                <a:buFont typeface="Arial"/>
                <a:buNone/>
              </a:pPr>
              <a:r>
                <a:t/>
              </a:r>
              <a:endParaRPr b="0" i="0" sz="17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0" y="0"/>
              <a:ext cx="7057390" cy="7917942"/>
            </a:xfrm>
            <a:custGeom>
              <a:rect b="b" l="l" r="r" t="t"/>
              <a:pathLst>
                <a:path extrusionOk="0" h="7917942" w="7057390">
                  <a:moveTo>
                    <a:pt x="0" y="176403"/>
                  </a:moveTo>
                  <a:cubicBezTo>
                    <a:pt x="0" y="78994"/>
                    <a:pt x="78867" y="0"/>
                    <a:pt x="176276" y="0"/>
                  </a:cubicBezTo>
                  <a:lnTo>
                    <a:pt x="6881114" y="0"/>
                  </a:lnTo>
                  <a:lnTo>
                    <a:pt x="6881114" y="25400"/>
                  </a:lnTo>
                  <a:lnTo>
                    <a:pt x="6881114" y="0"/>
                  </a:lnTo>
                  <a:cubicBezTo>
                    <a:pt x="6978523" y="0"/>
                    <a:pt x="7057390" y="78994"/>
                    <a:pt x="7057390" y="176403"/>
                  </a:cubicBezTo>
                  <a:lnTo>
                    <a:pt x="7031990" y="176403"/>
                  </a:lnTo>
                  <a:lnTo>
                    <a:pt x="7057390" y="176403"/>
                  </a:lnTo>
                  <a:lnTo>
                    <a:pt x="7057390" y="7741539"/>
                  </a:lnTo>
                  <a:lnTo>
                    <a:pt x="7031990" y="7741539"/>
                  </a:lnTo>
                  <a:lnTo>
                    <a:pt x="7057390" y="7741539"/>
                  </a:lnTo>
                  <a:cubicBezTo>
                    <a:pt x="7057390" y="7838948"/>
                    <a:pt x="6978523" y="7917942"/>
                    <a:pt x="6881114" y="7917942"/>
                  </a:cubicBezTo>
                  <a:lnTo>
                    <a:pt x="6881114" y="7892542"/>
                  </a:lnTo>
                  <a:lnTo>
                    <a:pt x="6881114" y="7917942"/>
                  </a:lnTo>
                  <a:lnTo>
                    <a:pt x="176276" y="7917942"/>
                  </a:lnTo>
                  <a:lnTo>
                    <a:pt x="176276" y="7892542"/>
                  </a:lnTo>
                  <a:lnTo>
                    <a:pt x="176276" y="7917942"/>
                  </a:lnTo>
                  <a:cubicBezTo>
                    <a:pt x="78867" y="7917815"/>
                    <a:pt x="0" y="7838821"/>
                    <a:pt x="0" y="7741539"/>
                  </a:cubicBezTo>
                  <a:lnTo>
                    <a:pt x="0" y="176403"/>
                  </a:lnTo>
                  <a:lnTo>
                    <a:pt x="25400" y="176403"/>
                  </a:lnTo>
                  <a:lnTo>
                    <a:pt x="0" y="176403"/>
                  </a:lnTo>
                  <a:moveTo>
                    <a:pt x="50800" y="176403"/>
                  </a:moveTo>
                  <a:lnTo>
                    <a:pt x="50800" y="7741539"/>
                  </a:lnTo>
                  <a:lnTo>
                    <a:pt x="25400" y="7741539"/>
                  </a:lnTo>
                  <a:lnTo>
                    <a:pt x="50800" y="7741539"/>
                  </a:lnTo>
                  <a:cubicBezTo>
                    <a:pt x="50800" y="7810881"/>
                    <a:pt x="106934" y="7867142"/>
                    <a:pt x="176276" y="7867142"/>
                  </a:cubicBezTo>
                  <a:lnTo>
                    <a:pt x="6881114" y="7867142"/>
                  </a:lnTo>
                  <a:cubicBezTo>
                    <a:pt x="6950329" y="7867142"/>
                    <a:pt x="7006590" y="7810881"/>
                    <a:pt x="7006590" y="7741539"/>
                  </a:cubicBezTo>
                  <a:lnTo>
                    <a:pt x="7006590" y="176403"/>
                  </a:lnTo>
                  <a:cubicBezTo>
                    <a:pt x="7006590" y="107061"/>
                    <a:pt x="6950456" y="50800"/>
                    <a:pt x="6881114" y="50800"/>
                  </a:cubicBezTo>
                  <a:lnTo>
                    <a:pt x="176276" y="50800"/>
                  </a:lnTo>
                  <a:lnTo>
                    <a:pt x="176276" y="25400"/>
                  </a:lnTo>
                  <a:lnTo>
                    <a:pt x="176276" y="50800"/>
                  </a:lnTo>
                  <a:cubicBezTo>
                    <a:pt x="106934" y="50800"/>
                    <a:pt x="50800" y="107061"/>
                    <a:pt x="50800" y="176403"/>
                  </a:cubicBezTo>
                  <a:close/>
                </a:path>
              </a:pathLst>
            </a:custGeom>
            <a:solidFill>
              <a:srgbClr val="BDDAD8"/>
            </a:solidFill>
            <a:ln cap="flat" cmpd="sng" w="11550">
              <a:solidFill>
                <a:srgbClr val="698E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5575" lIns="55575" spcFirstLastPara="1" rIns="55575" wrap="square" tIns="55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2"/>
                <a:buFont typeface="Arial"/>
                <a:buNone/>
              </a:pPr>
              <a:r>
                <a:t/>
              </a:r>
              <a:endParaRPr b="0" i="0" sz="17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23"/>
          <p:cNvSpPr/>
          <p:nvPr/>
        </p:nvSpPr>
        <p:spPr>
          <a:xfrm>
            <a:off x="1077275" y="951802"/>
            <a:ext cx="3210879" cy="184900"/>
          </a:xfrm>
          <a:custGeom>
            <a:rect b="b" l="l" r="r" t="t"/>
            <a:pathLst>
              <a:path extrusionOk="0" h="359029" w="6905117">
                <a:moveTo>
                  <a:pt x="0" y="89916"/>
                </a:moveTo>
                <a:cubicBezTo>
                  <a:pt x="0" y="40259"/>
                  <a:pt x="40259" y="0"/>
                  <a:pt x="89916" y="0"/>
                </a:cubicBezTo>
                <a:lnTo>
                  <a:pt x="6815201" y="0"/>
                </a:lnTo>
                <a:cubicBezTo>
                  <a:pt x="6864858" y="0"/>
                  <a:pt x="6905117" y="40259"/>
                  <a:pt x="6905117" y="89916"/>
                </a:cubicBezTo>
                <a:lnTo>
                  <a:pt x="6905117" y="269113"/>
                </a:lnTo>
                <a:cubicBezTo>
                  <a:pt x="6905117" y="318770"/>
                  <a:pt x="6864858" y="359029"/>
                  <a:pt x="6815201" y="359029"/>
                </a:cubicBezTo>
                <a:lnTo>
                  <a:pt x="89916" y="359029"/>
                </a:lnTo>
                <a:cubicBezTo>
                  <a:pt x="40259" y="359029"/>
                  <a:pt x="0" y="318770"/>
                  <a:pt x="0" y="269113"/>
                </a:cubicBezTo>
                <a:close/>
              </a:path>
            </a:pathLst>
          </a:custGeom>
          <a:solidFill>
            <a:srgbClr val="698E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1251600" y="1258200"/>
            <a:ext cx="28572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4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Phase 1: Pilot &amp; Validation (Next 3-6 Months)</a:t>
            </a:r>
            <a:endParaRPr b="0" i="0" sz="8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3"/>
          <p:cNvSpPr txBox="1"/>
          <p:nvPr/>
        </p:nvSpPr>
        <p:spPr>
          <a:xfrm>
            <a:off x="1177050" y="2089475"/>
            <a:ext cx="30063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8900" lvl="1" marL="1524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183733"/>
                </a:solidFill>
              </a:rPr>
              <a:t>Develop advanced features(e.g. Patient tracking, database, code of conduct, and integrating into WhatsApp).</a:t>
            </a:r>
            <a:endParaRPr sz="1200">
              <a:solidFill>
                <a:srgbClr val="183733"/>
              </a:solidFill>
            </a:endParaRPr>
          </a:p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1631487" y="3730306"/>
            <a:ext cx="2320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3"/>
          <p:cNvSpPr txBox="1"/>
          <p:nvPr/>
        </p:nvSpPr>
        <p:spPr>
          <a:xfrm>
            <a:off x="1177052" y="3177137"/>
            <a:ext cx="2320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8900" lvl="1" marL="1524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1200"/>
              <a:buFont typeface="Arial"/>
              <a:buChar char="•"/>
            </a:pPr>
            <a:r>
              <a:rPr b="0" i="0" lang="en-GB" sz="12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Secure initial grant funding</a:t>
            </a:r>
            <a:endParaRPr b="0" i="0" sz="12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399376" y="967412"/>
            <a:ext cx="3211112" cy="3602664"/>
            <a:chOff x="0" y="0"/>
            <a:chExt cx="7057390" cy="7917942"/>
          </a:xfrm>
        </p:grpSpPr>
        <p:sp>
          <p:nvSpPr>
            <p:cNvPr id="286" name="Google Shape;286;p23"/>
            <p:cNvSpPr/>
            <p:nvPr/>
          </p:nvSpPr>
          <p:spPr>
            <a:xfrm>
              <a:off x="25400" y="25400"/>
              <a:ext cx="7006590" cy="7867142"/>
            </a:xfrm>
            <a:custGeom>
              <a:rect b="b" l="l" r="r" t="t"/>
              <a:pathLst>
                <a:path extrusionOk="0" h="7867142" w="7006590">
                  <a:moveTo>
                    <a:pt x="0" y="151003"/>
                  </a:moveTo>
                  <a:cubicBezTo>
                    <a:pt x="0" y="67564"/>
                    <a:pt x="67564" y="0"/>
                    <a:pt x="150876" y="0"/>
                  </a:cubicBezTo>
                  <a:lnTo>
                    <a:pt x="6855714" y="0"/>
                  </a:lnTo>
                  <a:cubicBezTo>
                    <a:pt x="6939026" y="0"/>
                    <a:pt x="7006590" y="67564"/>
                    <a:pt x="7006590" y="151003"/>
                  </a:cubicBezTo>
                  <a:lnTo>
                    <a:pt x="7006590" y="7716139"/>
                  </a:lnTo>
                  <a:cubicBezTo>
                    <a:pt x="7006590" y="7799578"/>
                    <a:pt x="6939026" y="7867142"/>
                    <a:pt x="6855714" y="7867142"/>
                  </a:cubicBezTo>
                  <a:lnTo>
                    <a:pt x="150876" y="7867142"/>
                  </a:lnTo>
                  <a:cubicBezTo>
                    <a:pt x="67564" y="7867015"/>
                    <a:pt x="0" y="7799451"/>
                    <a:pt x="0" y="7716139"/>
                  </a:cubicBezTo>
                  <a:close/>
                </a:path>
              </a:pathLst>
            </a:custGeom>
            <a:solidFill>
              <a:srgbClr val="E5D0CB"/>
            </a:solidFill>
            <a:ln cap="flat" cmpd="sng" w="11550">
              <a:solidFill>
                <a:srgbClr val="698E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5475" lIns="55475" spcFirstLastPara="1" rIns="55475" wrap="square" tIns="55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99"/>
                <a:buFont typeface="Arial"/>
                <a:buNone/>
              </a:pPr>
              <a:r>
                <a:t/>
              </a:r>
              <a:endParaRPr b="0" i="0" sz="16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0" y="0"/>
              <a:ext cx="7057390" cy="7917942"/>
            </a:xfrm>
            <a:custGeom>
              <a:rect b="b" l="l" r="r" t="t"/>
              <a:pathLst>
                <a:path extrusionOk="0" h="7917942" w="7057390">
                  <a:moveTo>
                    <a:pt x="0" y="176403"/>
                  </a:moveTo>
                  <a:cubicBezTo>
                    <a:pt x="0" y="78994"/>
                    <a:pt x="78867" y="0"/>
                    <a:pt x="176276" y="0"/>
                  </a:cubicBezTo>
                  <a:lnTo>
                    <a:pt x="6881114" y="0"/>
                  </a:lnTo>
                  <a:lnTo>
                    <a:pt x="6881114" y="25400"/>
                  </a:lnTo>
                  <a:lnTo>
                    <a:pt x="6881114" y="0"/>
                  </a:lnTo>
                  <a:cubicBezTo>
                    <a:pt x="6978523" y="0"/>
                    <a:pt x="7057390" y="78994"/>
                    <a:pt x="7057390" y="176403"/>
                  </a:cubicBezTo>
                  <a:lnTo>
                    <a:pt x="7031990" y="176403"/>
                  </a:lnTo>
                  <a:lnTo>
                    <a:pt x="7057390" y="176403"/>
                  </a:lnTo>
                  <a:lnTo>
                    <a:pt x="7057390" y="7741539"/>
                  </a:lnTo>
                  <a:lnTo>
                    <a:pt x="7031990" y="7741539"/>
                  </a:lnTo>
                  <a:lnTo>
                    <a:pt x="7057390" y="7741539"/>
                  </a:lnTo>
                  <a:cubicBezTo>
                    <a:pt x="7057390" y="7838948"/>
                    <a:pt x="6978523" y="7917942"/>
                    <a:pt x="6881114" y="7917942"/>
                  </a:cubicBezTo>
                  <a:lnTo>
                    <a:pt x="6881114" y="7892542"/>
                  </a:lnTo>
                  <a:lnTo>
                    <a:pt x="6881114" y="7917942"/>
                  </a:lnTo>
                  <a:lnTo>
                    <a:pt x="176276" y="7917942"/>
                  </a:lnTo>
                  <a:lnTo>
                    <a:pt x="176276" y="7892542"/>
                  </a:lnTo>
                  <a:lnTo>
                    <a:pt x="176276" y="7917942"/>
                  </a:lnTo>
                  <a:cubicBezTo>
                    <a:pt x="78867" y="7917815"/>
                    <a:pt x="0" y="7838821"/>
                    <a:pt x="0" y="7741539"/>
                  </a:cubicBezTo>
                  <a:lnTo>
                    <a:pt x="0" y="176403"/>
                  </a:lnTo>
                  <a:lnTo>
                    <a:pt x="25400" y="176403"/>
                  </a:lnTo>
                  <a:lnTo>
                    <a:pt x="0" y="176403"/>
                  </a:lnTo>
                  <a:moveTo>
                    <a:pt x="50800" y="176403"/>
                  </a:moveTo>
                  <a:lnTo>
                    <a:pt x="50800" y="7741539"/>
                  </a:lnTo>
                  <a:lnTo>
                    <a:pt x="25400" y="7741539"/>
                  </a:lnTo>
                  <a:lnTo>
                    <a:pt x="50800" y="7741539"/>
                  </a:lnTo>
                  <a:cubicBezTo>
                    <a:pt x="50800" y="7810881"/>
                    <a:pt x="106934" y="7867142"/>
                    <a:pt x="176276" y="7867142"/>
                  </a:cubicBezTo>
                  <a:lnTo>
                    <a:pt x="6881114" y="7867142"/>
                  </a:lnTo>
                  <a:cubicBezTo>
                    <a:pt x="6950329" y="7867142"/>
                    <a:pt x="7006590" y="7810881"/>
                    <a:pt x="7006590" y="7741539"/>
                  </a:cubicBezTo>
                  <a:lnTo>
                    <a:pt x="7006590" y="176403"/>
                  </a:lnTo>
                  <a:cubicBezTo>
                    <a:pt x="7006590" y="107061"/>
                    <a:pt x="6950456" y="50800"/>
                    <a:pt x="6881114" y="50800"/>
                  </a:cubicBezTo>
                  <a:lnTo>
                    <a:pt x="176276" y="50800"/>
                  </a:lnTo>
                  <a:lnTo>
                    <a:pt x="176276" y="25400"/>
                  </a:lnTo>
                  <a:lnTo>
                    <a:pt x="176276" y="50800"/>
                  </a:lnTo>
                  <a:cubicBezTo>
                    <a:pt x="106934" y="50800"/>
                    <a:pt x="50800" y="107061"/>
                    <a:pt x="50800" y="176403"/>
                  </a:cubicBezTo>
                  <a:close/>
                </a:path>
              </a:pathLst>
            </a:custGeom>
            <a:solidFill>
              <a:srgbClr val="BDDAD8"/>
            </a:solidFill>
            <a:ln cap="flat" cmpd="sng" w="11550">
              <a:solidFill>
                <a:srgbClr val="698E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5475" lIns="55475" spcFirstLastPara="1" rIns="55475" wrap="square" tIns="55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99"/>
                <a:buFont typeface="Arial"/>
                <a:buNone/>
              </a:pPr>
              <a:r>
                <a:t/>
              </a:r>
              <a:endParaRPr b="0" i="0" sz="16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4399500" y="941903"/>
            <a:ext cx="3210879" cy="183105"/>
          </a:xfrm>
          <a:custGeom>
            <a:rect b="b" l="l" r="r" t="t"/>
            <a:pathLst>
              <a:path extrusionOk="0" h="359029" w="6905117">
                <a:moveTo>
                  <a:pt x="0" y="89916"/>
                </a:moveTo>
                <a:cubicBezTo>
                  <a:pt x="0" y="40259"/>
                  <a:pt x="40259" y="0"/>
                  <a:pt x="89916" y="0"/>
                </a:cubicBezTo>
                <a:lnTo>
                  <a:pt x="6815201" y="0"/>
                </a:lnTo>
                <a:cubicBezTo>
                  <a:pt x="6864858" y="0"/>
                  <a:pt x="6905117" y="40259"/>
                  <a:pt x="6905117" y="89916"/>
                </a:cubicBezTo>
                <a:lnTo>
                  <a:pt x="6905117" y="269113"/>
                </a:lnTo>
                <a:cubicBezTo>
                  <a:pt x="6905117" y="318770"/>
                  <a:pt x="6864858" y="359029"/>
                  <a:pt x="6815201" y="359029"/>
                </a:cubicBezTo>
                <a:lnTo>
                  <a:pt x="89916" y="359029"/>
                </a:lnTo>
                <a:cubicBezTo>
                  <a:pt x="40259" y="359029"/>
                  <a:pt x="0" y="318770"/>
                  <a:pt x="0" y="269113"/>
                </a:cubicBezTo>
                <a:close/>
              </a:path>
            </a:pathLst>
          </a:custGeom>
          <a:solidFill>
            <a:srgbClr val="698E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4537077" y="1258196"/>
            <a:ext cx="2646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4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Phase 2: Scale &amp; Partnership (Next 6-12 Months)</a:t>
            </a:r>
            <a:endParaRPr b="0" i="0" sz="8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4469536" y="2089479"/>
            <a:ext cx="2320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8900" lvl="1" marL="1524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1200"/>
              <a:buFont typeface="Arial"/>
              <a:buChar char="•"/>
            </a:pPr>
            <a:r>
              <a:rPr b="0" i="0" lang="en-GB" sz="12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Form partnerships with local NGOs and Ministry of Health.</a:t>
            </a:r>
            <a:endParaRPr b="0" i="0" sz="12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4469528" y="2921350"/>
            <a:ext cx="2510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8900" lvl="1" marL="1524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1200"/>
              <a:buFont typeface="Arial"/>
              <a:buChar char="•"/>
            </a:pPr>
            <a:r>
              <a:rPr b="0" i="0" lang="en-GB" sz="12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Explore long-term sustainability models (e.g., impact investments, public-private partnerships).</a:t>
            </a:r>
            <a:endParaRPr b="0" i="0" sz="12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</p:sp>
      <p:sp>
        <p:nvSpPr>
          <p:cNvPr id="301" name="Google Shape;301;p2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/>
          </a:solidFill>
          <a:ln>
            <a:noFill/>
          </a:ln>
        </p:spPr>
      </p:sp>
      <p:sp>
        <p:nvSpPr>
          <p:cNvPr descr="preencoded.png" id="302" name="Google Shape;302;p2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24"/>
          <p:cNvSpPr/>
          <p:nvPr/>
        </p:nvSpPr>
        <p:spPr>
          <a:xfrm>
            <a:off x="0" y="-9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>
              <a:alpha val="92550"/>
            </a:srgbClr>
          </a:solidFill>
          <a:ln>
            <a:noFill/>
          </a:ln>
        </p:spPr>
      </p:sp>
      <p:sp>
        <p:nvSpPr>
          <p:cNvPr id="304" name="Google Shape;304;p24"/>
          <p:cNvSpPr txBox="1"/>
          <p:nvPr/>
        </p:nvSpPr>
        <p:spPr>
          <a:xfrm>
            <a:off x="577078" y="1409417"/>
            <a:ext cx="2460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496128" y="2083336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3300573" y="1437117"/>
            <a:ext cx="2461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6199917" y="1437117"/>
            <a:ext cx="2443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6198530" y="2083323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4562325" y="4424300"/>
            <a:ext cx="461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107150" y="283464"/>
            <a:ext cx="89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2" name="Google Shape;312;p24"/>
          <p:cNvSpPr txBox="1"/>
          <p:nvPr/>
        </p:nvSpPr>
        <p:spPr>
          <a:xfrm>
            <a:off x="801582" y="346454"/>
            <a:ext cx="754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GB" sz="2800">
                <a:solidFill>
                  <a:srgbClr val="183733"/>
                </a:solidFill>
              </a:rPr>
              <a:t>Conclusion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107150" y="709003"/>
            <a:ext cx="8332500" cy="4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AI-powered maternal healthcare solution</a:t>
            </a:r>
            <a:endParaRPr b="1" sz="2100">
              <a:solidFill>
                <a:srgbClr val="1837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Provides: Early risk detection, Proactive monitoring</a:t>
            </a:r>
            <a:endParaRPr b="1" sz="2100">
              <a:solidFill>
                <a:srgbClr val="1837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Accessible support (web application)</a:t>
            </a:r>
            <a:endParaRPr b="1" sz="2100">
              <a:solidFill>
                <a:srgbClr val="1837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Bridges technology and community health</a:t>
            </a:r>
            <a:endParaRPr b="1" sz="2100">
              <a:solidFill>
                <a:srgbClr val="1837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Ensures no mother is left behind</a:t>
            </a:r>
            <a:endParaRPr b="1" sz="2100">
              <a:solidFill>
                <a:srgbClr val="1837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</p:sp>
      <p:sp>
        <p:nvSpPr>
          <p:cNvPr id="323" name="Google Shape;323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/>
          </a:solidFill>
          <a:ln>
            <a:noFill/>
          </a:ln>
        </p:spPr>
      </p:sp>
      <p:sp>
        <p:nvSpPr>
          <p:cNvPr descr="preencoded.png" id="324" name="Google Shape;324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25"/>
          <p:cNvSpPr/>
          <p:nvPr/>
        </p:nvSpPr>
        <p:spPr>
          <a:xfrm>
            <a:off x="0" y="-9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>
              <a:alpha val="92549"/>
            </a:srgbClr>
          </a:solidFill>
          <a:ln>
            <a:noFill/>
          </a:ln>
        </p:spPr>
      </p:sp>
      <p:sp>
        <p:nvSpPr>
          <p:cNvPr id="326" name="Google Shape;326;p25"/>
          <p:cNvSpPr txBox="1"/>
          <p:nvPr/>
        </p:nvSpPr>
        <p:spPr>
          <a:xfrm>
            <a:off x="577078" y="1409417"/>
            <a:ext cx="2460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496128" y="2083336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3300573" y="1437117"/>
            <a:ext cx="2461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5"/>
          <p:cNvSpPr txBox="1"/>
          <p:nvPr/>
        </p:nvSpPr>
        <p:spPr>
          <a:xfrm>
            <a:off x="6199917" y="1437117"/>
            <a:ext cx="2443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6198530" y="2083323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"/>
          <p:cNvSpPr txBox="1"/>
          <p:nvPr/>
        </p:nvSpPr>
        <p:spPr>
          <a:xfrm>
            <a:off x="4562325" y="4424300"/>
            <a:ext cx="461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25" title="Ai_Maama_QR_Code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3825" y="3360875"/>
            <a:ext cx="1569899" cy="156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"/>
          <p:cNvSpPr txBox="1"/>
          <p:nvPr/>
        </p:nvSpPr>
        <p:spPr>
          <a:xfrm>
            <a:off x="830650" y="835224"/>
            <a:ext cx="7922400" cy="18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GB" sz="7200" u="none" cap="none" strike="noStrike">
                <a:solidFill>
                  <a:srgbClr val="183733"/>
                </a:solidFill>
                <a:latin typeface="Pinyon Script"/>
                <a:ea typeface="Pinyon Script"/>
                <a:cs typeface="Pinyon Script"/>
                <a:sym typeface="Pinyon Script"/>
              </a:rPr>
              <a:t>Thank you for listening</a:t>
            </a:r>
            <a:endParaRPr b="1" i="0" sz="7200" u="none" cap="none" strike="noStrike">
              <a:solidFill>
                <a:srgbClr val="183733"/>
              </a:solidFill>
              <a:latin typeface="Pinyon Script"/>
              <a:ea typeface="Pinyon Script"/>
              <a:cs typeface="Pinyon Script"/>
              <a:sym typeface="Pinyon Scrip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</p:sp>
      <p:sp>
        <p:nvSpPr>
          <p:cNvPr id="103" name="Google Shape;103;p1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/>
          </a:solidFill>
          <a:ln>
            <a:noFill/>
          </a:ln>
        </p:spPr>
      </p:sp>
      <p:sp>
        <p:nvSpPr>
          <p:cNvPr descr="preencoded.png" id="104" name="Google Shape;104;p1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4"/>
          <p:cNvSpPr/>
          <p:nvPr/>
        </p:nvSpPr>
        <p:spPr>
          <a:xfrm>
            <a:off x="0" y="11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>
              <a:alpha val="92549"/>
            </a:srgbClr>
          </a:solid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482125" y="849825"/>
            <a:ext cx="2797556" cy="2790229"/>
          </a:xfrm>
          <a:custGeom>
            <a:rect b="b" l="l" r="r" t="t"/>
            <a:pathLst>
              <a:path extrusionOk="0" h="5215382" w="6993890">
                <a:moveTo>
                  <a:pt x="0" y="243840"/>
                </a:moveTo>
                <a:cubicBezTo>
                  <a:pt x="0" y="109220"/>
                  <a:pt x="109220" y="0"/>
                  <a:pt x="243840" y="0"/>
                </a:cubicBezTo>
                <a:lnTo>
                  <a:pt x="6750050" y="0"/>
                </a:lnTo>
                <a:cubicBezTo>
                  <a:pt x="6884670" y="0"/>
                  <a:pt x="6993890" y="109220"/>
                  <a:pt x="6993890" y="243840"/>
                </a:cubicBezTo>
                <a:lnTo>
                  <a:pt x="6993890" y="4971542"/>
                </a:lnTo>
                <a:cubicBezTo>
                  <a:pt x="6993890" y="5106162"/>
                  <a:pt x="6884670" y="5215382"/>
                  <a:pt x="6750050" y="5215382"/>
                </a:cubicBezTo>
                <a:lnTo>
                  <a:pt x="243840" y="5215382"/>
                </a:lnTo>
                <a:cubicBezTo>
                  <a:pt x="109220" y="5215382"/>
                  <a:pt x="0" y="5106162"/>
                  <a:pt x="0" y="4971542"/>
                </a:cubicBezTo>
                <a:close/>
              </a:path>
            </a:pathLst>
          </a:custGeom>
          <a:solidFill>
            <a:srgbClr val="E5D0C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575969" y="944182"/>
            <a:ext cx="2622709" cy="76200"/>
          </a:xfrm>
          <a:custGeom>
            <a:rect b="b" l="l" r="r" t="t"/>
            <a:pathLst>
              <a:path extrusionOk="0" h="203200" w="6993890">
                <a:moveTo>
                  <a:pt x="0" y="101600"/>
                </a:moveTo>
                <a:cubicBezTo>
                  <a:pt x="0" y="45466"/>
                  <a:pt x="45466" y="0"/>
                  <a:pt x="101600" y="0"/>
                </a:cubicBezTo>
                <a:lnTo>
                  <a:pt x="6892290" y="0"/>
                </a:lnTo>
                <a:cubicBezTo>
                  <a:pt x="6948424" y="0"/>
                  <a:pt x="6993890" y="45466"/>
                  <a:pt x="6993890" y="101600"/>
                </a:cubicBezTo>
                <a:cubicBezTo>
                  <a:pt x="6993890" y="157734"/>
                  <a:pt x="6948424" y="203200"/>
                  <a:pt x="6892290" y="203200"/>
                </a:cubicBezTo>
                <a:lnTo>
                  <a:pt x="101600" y="203200"/>
                </a:lnTo>
                <a:cubicBezTo>
                  <a:pt x="45466" y="203200"/>
                  <a:pt x="0" y="157734"/>
                  <a:pt x="0" y="101600"/>
                </a:cubicBezTo>
                <a:close/>
              </a:path>
            </a:pathLst>
          </a:custGeom>
          <a:solidFill>
            <a:srgbClr val="1344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3341013" y="937832"/>
            <a:ext cx="2622709" cy="76200"/>
          </a:xfrm>
          <a:custGeom>
            <a:rect b="b" l="l" r="r" t="t"/>
            <a:pathLst>
              <a:path extrusionOk="0" h="203200" w="6993890">
                <a:moveTo>
                  <a:pt x="0" y="101600"/>
                </a:moveTo>
                <a:cubicBezTo>
                  <a:pt x="0" y="45466"/>
                  <a:pt x="45466" y="0"/>
                  <a:pt x="101600" y="0"/>
                </a:cubicBezTo>
                <a:lnTo>
                  <a:pt x="6892290" y="0"/>
                </a:lnTo>
                <a:cubicBezTo>
                  <a:pt x="6948424" y="0"/>
                  <a:pt x="6993890" y="45466"/>
                  <a:pt x="6993890" y="101600"/>
                </a:cubicBezTo>
                <a:cubicBezTo>
                  <a:pt x="6993890" y="157734"/>
                  <a:pt x="6948424" y="203200"/>
                  <a:pt x="6892290" y="203200"/>
                </a:cubicBezTo>
                <a:lnTo>
                  <a:pt x="101600" y="203200"/>
                </a:lnTo>
                <a:cubicBezTo>
                  <a:pt x="45466" y="203200"/>
                  <a:pt x="0" y="157734"/>
                  <a:pt x="0" y="101600"/>
                </a:cubicBezTo>
                <a:close/>
              </a:path>
            </a:pathLst>
          </a:custGeom>
          <a:solidFill>
            <a:srgbClr val="1344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4365585" y="803297"/>
            <a:ext cx="425291" cy="425291"/>
          </a:xfrm>
          <a:custGeom>
            <a:rect b="b" l="l" r="r" t="t"/>
            <a:pathLst>
              <a:path extrusionOk="0" h="1134110" w="1134110">
                <a:moveTo>
                  <a:pt x="0" y="567055"/>
                </a:moveTo>
                <a:cubicBezTo>
                  <a:pt x="0" y="253873"/>
                  <a:pt x="253873" y="0"/>
                  <a:pt x="567055" y="0"/>
                </a:cubicBezTo>
                <a:cubicBezTo>
                  <a:pt x="880237" y="0"/>
                  <a:pt x="1134110" y="253873"/>
                  <a:pt x="1134110" y="567055"/>
                </a:cubicBezTo>
                <a:cubicBezTo>
                  <a:pt x="1134110" y="880237"/>
                  <a:pt x="880237" y="1134110"/>
                  <a:pt x="567055" y="1134110"/>
                </a:cubicBezTo>
                <a:cubicBezTo>
                  <a:pt x="253873" y="1134110"/>
                  <a:pt x="0" y="880237"/>
                  <a:pt x="0" y="567055"/>
                </a:cubicBezTo>
                <a:close/>
              </a:path>
            </a:pathLst>
          </a:custGeom>
          <a:solidFill>
            <a:srgbClr val="1344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6025075" y="1003625"/>
            <a:ext cx="2797556" cy="2790229"/>
          </a:xfrm>
          <a:custGeom>
            <a:rect b="b" l="l" r="r" t="t"/>
            <a:pathLst>
              <a:path extrusionOk="0" h="5215382" w="6993890">
                <a:moveTo>
                  <a:pt x="0" y="243840"/>
                </a:moveTo>
                <a:cubicBezTo>
                  <a:pt x="0" y="109220"/>
                  <a:pt x="109220" y="0"/>
                  <a:pt x="243840" y="0"/>
                </a:cubicBezTo>
                <a:lnTo>
                  <a:pt x="6750050" y="0"/>
                </a:lnTo>
                <a:cubicBezTo>
                  <a:pt x="6884670" y="0"/>
                  <a:pt x="6993890" y="109220"/>
                  <a:pt x="6993890" y="243840"/>
                </a:cubicBezTo>
                <a:lnTo>
                  <a:pt x="6993890" y="4971542"/>
                </a:lnTo>
                <a:cubicBezTo>
                  <a:pt x="6993890" y="5106162"/>
                  <a:pt x="6884670" y="5215382"/>
                  <a:pt x="6750050" y="5215382"/>
                </a:cubicBezTo>
                <a:lnTo>
                  <a:pt x="243840" y="5215382"/>
                </a:lnTo>
                <a:cubicBezTo>
                  <a:pt x="109220" y="5215382"/>
                  <a:pt x="0" y="5106162"/>
                  <a:pt x="0" y="4971542"/>
                </a:cubicBezTo>
                <a:close/>
              </a:path>
            </a:pathLst>
          </a:custGeom>
          <a:solidFill>
            <a:srgbClr val="E5D0C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025096" y="927416"/>
            <a:ext cx="2622709" cy="76200"/>
          </a:xfrm>
          <a:custGeom>
            <a:rect b="b" l="l" r="r" t="t"/>
            <a:pathLst>
              <a:path extrusionOk="0" h="203200" w="6993890">
                <a:moveTo>
                  <a:pt x="0" y="101600"/>
                </a:moveTo>
                <a:cubicBezTo>
                  <a:pt x="0" y="45466"/>
                  <a:pt x="45466" y="0"/>
                  <a:pt x="101600" y="0"/>
                </a:cubicBezTo>
                <a:lnTo>
                  <a:pt x="6892290" y="0"/>
                </a:lnTo>
                <a:cubicBezTo>
                  <a:pt x="6948424" y="0"/>
                  <a:pt x="6993890" y="45466"/>
                  <a:pt x="6993890" y="101600"/>
                </a:cubicBezTo>
                <a:cubicBezTo>
                  <a:pt x="6993890" y="157734"/>
                  <a:pt x="6948424" y="203200"/>
                  <a:pt x="6892290" y="203200"/>
                </a:cubicBezTo>
                <a:lnTo>
                  <a:pt x="101600" y="203200"/>
                </a:lnTo>
                <a:cubicBezTo>
                  <a:pt x="45466" y="203200"/>
                  <a:pt x="0" y="157734"/>
                  <a:pt x="0" y="101600"/>
                </a:cubicBezTo>
                <a:close/>
              </a:path>
            </a:pathLst>
          </a:custGeom>
          <a:solidFill>
            <a:srgbClr val="1344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7136395" y="737231"/>
            <a:ext cx="425291" cy="425291"/>
          </a:xfrm>
          <a:custGeom>
            <a:rect b="b" l="l" r="r" t="t"/>
            <a:pathLst>
              <a:path extrusionOk="0" h="1134110" w="1134110">
                <a:moveTo>
                  <a:pt x="0" y="567055"/>
                </a:moveTo>
                <a:cubicBezTo>
                  <a:pt x="0" y="253873"/>
                  <a:pt x="253873" y="0"/>
                  <a:pt x="567055" y="0"/>
                </a:cubicBezTo>
                <a:cubicBezTo>
                  <a:pt x="880237" y="0"/>
                  <a:pt x="1134110" y="253873"/>
                  <a:pt x="1134110" y="567055"/>
                </a:cubicBezTo>
                <a:cubicBezTo>
                  <a:pt x="1134110" y="880237"/>
                  <a:pt x="880237" y="1134110"/>
                  <a:pt x="567055" y="1134110"/>
                </a:cubicBezTo>
                <a:cubicBezTo>
                  <a:pt x="253873" y="1134110"/>
                  <a:pt x="0" y="880237"/>
                  <a:pt x="0" y="567055"/>
                </a:cubicBezTo>
                <a:close/>
              </a:path>
            </a:pathLst>
          </a:custGeom>
          <a:solidFill>
            <a:srgbClr val="1344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496119" y="274320"/>
            <a:ext cx="71502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Meet Our Team</a:t>
            </a:r>
            <a:endParaRPr b="0" i="0" sz="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1837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1722426" y="849831"/>
            <a:ext cx="170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558125" y="1447775"/>
            <a:ext cx="265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Oluwatosin Ogunsola — </a:t>
            </a:r>
            <a:endParaRPr b="1" i="0" sz="14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Team Lead</a:t>
            </a:r>
            <a:endParaRPr b="0" i="0" sz="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204775" y="4503516"/>
            <a:ext cx="2301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3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1" i="0" lang="en-GB" sz="1300" u="none" cap="none" strike="noStrike">
                <a:solidFill>
                  <a:srgbClr val="183733"/>
                </a:solidFill>
              </a:rPr>
              <a:t>iochemist and AI Engineer with 2+ years ML experience. </a:t>
            </a:r>
            <a:endParaRPr b="1" i="0" sz="1300" u="none" cap="none" strike="noStrike">
              <a:solidFill>
                <a:srgbClr val="183733"/>
              </a:solidFill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3388051" y="1393217"/>
            <a:ext cx="2461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Olorundare Abiola Aisha — Member</a:t>
            </a:r>
            <a:endParaRPr b="0" i="0" sz="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3266924" y="4464176"/>
            <a:ext cx="2622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300" u="none" cap="none" strike="noStrike">
                <a:solidFill>
                  <a:srgbClr val="183733"/>
                </a:solidFill>
              </a:rPr>
              <a:t>Biomedical Engineer</a:t>
            </a:r>
            <a:r>
              <a:rPr b="1" lang="en-GB" sz="1300">
                <a:solidFill>
                  <a:srgbClr val="183733"/>
                </a:solidFill>
              </a:rPr>
              <a:t> and AI Engineer</a:t>
            </a:r>
            <a:r>
              <a:rPr b="1" i="0" lang="en-GB" sz="1300" u="none" cap="none" strike="noStrike">
                <a:solidFill>
                  <a:srgbClr val="183733"/>
                </a:solidFill>
              </a:rPr>
              <a:t>.</a:t>
            </a:r>
            <a:endParaRPr b="1" i="0" sz="1300" u="none" cap="none" strike="noStrike">
              <a:solidFill>
                <a:srgbClr val="183733"/>
              </a:solidFill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7134164" y="836626"/>
            <a:ext cx="1208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3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6153890" y="1437117"/>
            <a:ext cx="244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Abayomi Taofeeka — Member</a:t>
            </a:r>
            <a:endParaRPr b="0" i="0" sz="7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6273353" y="4661773"/>
            <a:ext cx="2301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300" u="none" cap="none" strike="noStrike">
                <a:solidFill>
                  <a:srgbClr val="183733"/>
                </a:solidFill>
              </a:rPr>
              <a:t>Veterinarian</a:t>
            </a:r>
            <a:r>
              <a:rPr b="1" lang="en-GB" sz="1300">
                <a:solidFill>
                  <a:srgbClr val="183733"/>
                </a:solidFill>
              </a:rPr>
              <a:t> and AI Engineer</a:t>
            </a:r>
            <a:r>
              <a:rPr b="1" i="0" lang="en-GB" sz="1300" u="none" cap="none" strike="noStrike">
                <a:solidFill>
                  <a:srgbClr val="183733"/>
                </a:solidFill>
              </a:rPr>
              <a:t>. </a:t>
            </a:r>
            <a:endParaRPr b="1" i="0" sz="1300" u="none" cap="none" strike="noStrike">
              <a:solidFill>
                <a:srgbClr val="183733"/>
              </a:solidFill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496119" y="700906"/>
            <a:ext cx="7553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1594755" y="795031"/>
            <a:ext cx="425291" cy="425291"/>
          </a:xfrm>
          <a:custGeom>
            <a:rect b="b" l="l" r="r" t="t"/>
            <a:pathLst>
              <a:path extrusionOk="0" h="1134110" w="1134110">
                <a:moveTo>
                  <a:pt x="0" y="567055"/>
                </a:moveTo>
                <a:cubicBezTo>
                  <a:pt x="0" y="253873"/>
                  <a:pt x="253873" y="0"/>
                  <a:pt x="567055" y="0"/>
                </a:cubicBezTo>
                <a:cubicBezTo>
                  <a:pt x="880237" y="0"/>
                  <a:pt x="1134110" y="253873"/>
                  <a:pt x="1134110" y="567055"/>
                </a:cubicBezTo>
                <a:cubicBezTo>
                  <a:pt x="1134110" y="880237"/>
                  <a:pt x="880237" y="1134110"/>
                  <a:pt x="567055" y="1134110"/>
                </a:cubicBezTo>
                <a:cubicBezTo>
                  <a:pt x="253873" y="1134110"/>
                  <a:pt x="0" y="880237"/>
                  <a:pt x="0" y="567055"/>
                </a:cubicBezTo>
                <a:close/>
              </a:path>
            </a:pathLst>
          </a:custGeom>
          <a:solidFill>
            <a:srgbClr val="1344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1594900" y="789225"/>
            <a:ext cx="42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6" name="Google Shape;126;p14" title="XUL0056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25" y="2322447"/>
            <a:ext cx="1208100" cy="1812600"/>
          </a:xfrm>
          <a:prstGeom prst="ellipse">
            <a:avLst/>
          </a:prstGeom>
          <a:solidFill>
            <a:srgbClr val="E5D0CB"/>
          </a:solidFill>
          <a:ln>
            <a:noFill/>
          </a:ln>
        </p:spPr>
      </p:pic>
      <p:pic>
        <p:nvPicPr>
          <p:cNvPr id="127" name="Google Shape;127;p14" title="realAish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013" y="2548325"/>
            <a:ext cx="1743600" cy="1442400"/>
          </a:xfrm>
          <a:prstGeom prst="ellipse">
            <a:avLst/>
          </a:prstGeom>
          <a:solidFill>
            <a:srgbClr val="E5D0CB"/>
          </a:solidFill>
          <a:ln>
            <a:noFill/>
          </a:ln>
        </p:spPr>
      </p:pic>
      <p:pic>
        <p:nvPicPr>
          <p:cNvPr id="128" name="Google Shape;128;p14" title="Sis_Taofee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3425" y="2385550"/>
            <a:ext cx="1516800" cy="1812600"/>
          </a:xfrm>
          <a:prstGeom prst="ellipse">
            <a:avLst/>
          </a:prstGeom>
          <a:solidFill>
            <a:srgbClr val="E5D0CB"/>
          </a:solidFill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CFB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514350" y="514350"/>
            <a:ext cx="3482542" cy="2000958"/>
          </a:xfrm>
          <a:custGeom>
            <a:rect b="b" l="l" r="r" t="t"/>
            <a:pathLst>
              <a:path extrusionOk="0" h="4001916" w="6965084">
                <a:moveTo>
                  <a:pt x="0" y="0"/>
                </a:moveTo>
                <a:lnTo>
                  <a:pt x="6965084" y="0"/>
                </a:lnTo>
                <a:lnTo>
                  <a:pt x="6965084" y="4001916"/>
                </a:lnTo>
                <a:lnTo>
                  <a:pt x="0" y="4001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15"/>
          <p:cNvSpPr/>
          <p:nvPr/>
        </p:nvSpPr>
        <p:spPr>
          <a:xfrm>
            <a:off x="324391" y="2870158"/>
            <a:ext cx="3558594" cy="2128453"/>
          </a:xfrm>
          <a:custGeom>
            <a:rect b="b" l="l" r="r" t="t"/>
            <a:pathLst>
              <a:path extrusionOk="0" h="4256906" w="7117189">
                <a:moveTo>
                  <a:pt x="0" y="0"/>
                </a:moveTo>
                <a:lnTo>
                  <a:pt x="7117190" y="0"/>
                </a:lnTo>
                <a:lnTo>
                  <a:pt x="7117190" y="4256906"/>
                </a:lnTo>
                <a:lnTo>
                  <a:pt x="0" y="4256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4000"/>
            </a:blip>
            <a:stretch>
              <a:fillRect b="-40002" l="0" r="0" t="-40002"/>
            </a:stretch>
          </a:blipFill>
          <a:ln>
            <a:noFill/>
          </a:ln>
        </p:spPr>
      </p:sp>
      <p:sp>
        <p:nvSpPr>
          <p:cNvPr id="136" name="Google Shape;136;p15"/>
          <p:cNvSpPr txBox="1"/>
          <p:nvPr/>
        </p:nvSpPr>
        <p:spPr>
          <a:xfrm>
            <a:off x="4452637" y="418988"/>
            <a:ext cx="5382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698E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15"/>
          <p:cNvGrpSpPr/>
          <p:nvPr/>
        </p:nvGrpSpPr>
        <p:grpSpPr>
          <a:xfrm>
            <a:off x="4452625" y="571783"/>
            <a:ext cx="4691367" cy="4571536"/>
            <a:chOff x="0" y="-47625"/>
            <a:chExt cx="2361981" cy="2160155"/>
          </a:xfrm>
        </p:grpSpPr>
        <p:sp>
          <p:nvSpPr>
            <p:cNvPr id="138" name="Google Shape;138;p15"/>
            <p:cNvSpPr/>
            <p:nvPr/>
          </p:nvSpPr>
          <p:spPr>
            <a:xfrm>
              <a:off x="0" y="0"/>
              <a:ext cx="2361981" cy="2112530"/>
            </a:xfrm>
            <a:custGeom>
              <a:rect b="b" l="l" r="r" t="t"/>
              <a:pathLst>
                <a:path extrusionOk="0" h="2112530" w="2361981">
                  <a:moveTo>
                    <a:pt x="0" y="0"/>
                  </a:moveTo>
                  <a:lnTo>
                    <a:pt x="2361981" y="0"/>
                  </a:lnTo>
                  <a:lnTo>
                    <a:pt x="2361981" y="2112530"/>
                  </a:lnTo>
                  <a:lnTo>
                    <a:pt x="0" y="2112530"/>
                  </a:lnTo>
                  <a:close/>
                </a:path>
              </a:pathLst>
            </a:custGeom>
            <a:solidFill>
              <a:srgbClr val="698E7B"/>
            </a:solidFill>
            <a:ln>
              <a:noFill/>
            </a:ln>
          </p:spPr>
        </p:sp>
        <p:sp>
          <p:nvSpPr>
            <p:cNvPr id="139" name="Google Shape;139;p15"/>
            <p:cNvSpPr txBox="1"/>
            <p:nvPr/>
          </p:nvSpPr>
          <p:spPr>
            <a:xfrm>
              <a:off x="0" y="-47625"/>
              <a:ext cx="2361981" cy="2160155"/>
            </a:xfrm>
            <a:prstGeom prst="rect">
              <a:avLst/>
            </a:prstGeom>
            <a:solidFill>
              <a:srgbClr val="698E7B"/>
            </a:solidFill>
            <a:ln>
              <a:noFill/>
            </a:ln>
          </p:spPr>
          <p:txBody>
            <a:bodyPr anchorCtr="0" anchor="ctr" bIns="26575" lIns="26575" spcFirstLastPara="1" rIns="26575" wrap="square" tIns="26575">
              <a:noAutofit/>
            </a:bodyPr>
            <a:lstStyle/>
            <a:p>
              <a:pPr indent="0" lvl="0" marL="0" marR="0" rtl="0" algn="ctr">
                <a:lnSpc>
                  <a:spcPct val="2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42"/>
                <a:buFont typeface="Arial"/>
                <a:buNone/>
              </a:pPr>
              <a:r>
                <a:t/>
              </a:r>
              <a:endParaRPr b="0" i="0" sz="94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5"/>
          <p:cNvSpPr txBox="1"/>
          <p:nvPr/>
        </p:nvSpPr>
        <p:spPr>
          <a:xfrm>
            <a:off x="4537075" y="923900"/>
            <a:ext cx="4475400" cy="3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CFCFB"/>
              </a:solidFill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CFCFB"/>
                </a:solidFill>
              </a:rPr>
              <a:t>Nigeria loses over 80,000 women every year to pregnancy and childbirth complications (WHO).</a:t>
            </a:r>
            <a:endParaRPr sz="1600">
              <a:solidFill>
                <a:srgbClr val="FCFCFB"/>
              </a:solidFill>
            </a:endParaRPr>
          </a:p>
          <a:p>
            <a:pPr indent="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CFCFB"/>
              </a:solidFill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rgbClr val="FCFCFB"/>
                </a:solidFill>
                <a:latin typeface="Arial"/>
                <a:ea typeface="Arial"/>
                <a:cs typeface="Arial"/>
                <a:sym typeface="Arial"/>
              </a:rPr>
              <a:t>Postpartum Hemorrhage</a:t>
            </a:r>
            <a:r>
              <a:rPr lang="en-GB" sz="1600">
                <a:solidFill>
                  <a:srgbClr val="FCFCFB"/>
                </a:solidFill>
              </a:rPr>
              <a:t> (Excessive bleeding after child birth) accounts for 70% of these deaths especially in the rural areas.</a:t>
            </a:r>
            <a:endParaRPr sz="1600">
              <a:solidFill>
                <a:srgbClr val="FCFCFB"/>
              </a:solidFill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CFCFB"/>
              </a:solidFill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CFCFB"/>
                </a:solidFill>
              </a:rPr>
              <a:t>Healthcare workers can only act after a mother’s condition becomes critical. This delay costs lives.</a:t>
            </a:r>
            <a:endParaRPr sz="1600">
              <a:solidFill>
                <a:srgbClr val="FCFCFB"/>
              </a:solidFill>
            </a:endParaRPr>
          </a:p>
        </p:txBody>
      </p:sp>
      <p:sp>
        <p:nvSpPr>
          <p:cNvPr id="141" name="Google Shape;141;p1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1045725" y="0"/>
            <a:ext cx="6614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698E7B"/>
                </a:solidFill>
              </a:rPr>
              <a:t>Problem Statement</a:t>
            </a:r>
            <a:endParaRPr b="1" sz="2300">
              <a:solidFill>
                <a:srgbClr val="698E7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CC6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1469586" y="2571756"/>
            <a:ext cx="5650630" cy="2945391"/>
          </a:xfrm>
          <a:custGeom>
            <a:rect b="b" l="l" r="r" t="t"/>
            <a:pathLst>
              <a:path extrusionOk="0" h="5890781" w="11301259">
                <a:moveTo>
                  <a:pt x="0" y="0"/>
                </a:moveTo>
                <a:lnTo>
                  <a:pt x="11301258" y="0"/>
                </a:lnTo>
                <a:lnTo>
                  <a:pt x="11301258" y="5890781"/>
                </a:lnTo>
                <a:lnTo>
                  <a:pt x="0" y="5890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16"/>
          <p:cNvSpPr/>
          <p:nvPr/>
        </p:nvSpPr>
        <p:spPr>
          <a:xfrm>
            <a:off x="-1008345" y="-80252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000"/>
            </a:blip>
            <a:stretch>
              <a:fillRect b="-40002" l="0" r="0" t="-40002"/>
            </a:stretch>
          </a:blipFill>
          <a:ln>
            <a:noFill/>
          </a:ln>
        </p:spPr>
      </p:sp>
      <p:sp>
        <p:nvSpPr>
          <p:cNvPr id="149" name="Google Shape;149;p16"/>
          <p:cNvSpPr txBox="1"/>
          <p:nvPr/>
        </p:nvSpPr>
        <p:spPr>
          <a:xfrm>
            <a:off x="0" y="365504"/>
            <a:ext cx="91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27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Our Solution: Ai-Maama, Your Predictive Partner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330075" y="1221475"/>
            <a:ext cx="8668200" cy="2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1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Ai-Maama is an AI-powered web</a:t>
            </a:r>
            <a:r>
              <a:rPr lang="en-GB" sz="1600">
                <a:solidFill>
                  <a:srgbClr val="183733"/>
                </a:solidFill>
              </a:rPr>
              <a:t> </a:t>
            </a:r>
            <a:r>
              <a:rPr b="0" i="0" lang="en-GB" sz="16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b="0" i="0" sz="16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83733"/>
              </a:solidFill>
            </a:endParaRPr>
          </a:p>
          <a:p>
            <a:pPr indent="-177800" lvl="1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It is designed for pregnant women and</a:t>
            </a:r>
            <a:r>
              <a:rPr lang="en-GB" sz="1600">
                <a:solidFill>
                  <a:srgbClr val="183733"/>
                </a:solidFill>
              </a:rPr>
              <a:t> </a:t>
            </a:r>
            <a:r>
              <a:rPr b="0" i="0" lang="en-GB" sz="16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community healthcare workers. </a:t>
            </a:r>
            <a:endParaRPr b="0" i="0" sz="16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83733"/>
              </a:solidFill>
            </a:endParaRPr>
          </a:p>
          <a:p>
            <a:pPr indent="-177800" lvl="1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It provides early, accurate prediction of Postpartum Hemorrhage (PPH) risks</a:t>
            </a:r>
            <a:endParaRPr b="0" i="0" sz="16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CC6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"/>
            </a:blip>
            <a:stretch>
              <a:fillRect b="-40002" l="0" r="0" t="-40002"/>
            </a:stretch>
          </a:blipFill>
          <a:ln>
            <a:noFill/>
          </a:ln>
        </p:spPr>
      </p:sp>
      <p:sp>
        <p:nvSpPr>
          <p:cNvPr id="157" name="Google Shape;157;p17"/>
          <p:cNvSpPr/>
          <p:nvPr/>
        </p:nvSpPr>
        <p:spPr>
          <a:xfrm>
            <a:off x="242749" y="1131176"/>
            <a:ext cx="658124" cy="501028"/>
          </a:xfrm>
          <a:custGeom>
            <a:rect b="b" l="l" r="r" t="t"/>
            <a:pathLst>
              <a:path extrusionOk="0" h="1002056" w="1539472">
                <a:moveTo>
                  <a:pt x="0" y="0"/>
                </a:moveTo>
                <a:lnTo>
                  <a:pt x="1539472" y="0"/>
                </a:lnTo>
                <a:lnTo>
                  <a:pt x="1539472" y="1002057"/>
                </a:lnTo>
                <a:lnTo>
                  <a:pt x="0" y="1002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8" name="Google Shape;15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998" y="2019727"/>
            <a:ext cx="501025" cy="5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781262" y="1220918"/>
            <a:ext cx="5731743" cy="3078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5100" lvl="1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Patient data is entered (clinical + demographic details).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Ai-Maama’s predictive model calculates risk.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High-risk women are flagged for closer monitoring.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Healthcare workers receive suggested preventive actions.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242750" y="3035034"/>
            <a:ext cx="544883" cy="502283"/>
          </a:xfrm>
          <a:custGeom>
            <a:rect b="b" l="l" r="r" t="t"/>
            <a:pathLst>
              <a:path extrusionOk="0" h="1188835" w="1312970">
                <a:moveTo>
                  <a:pt x="0" y="0"/>
                </a:moveTo>
                <a:lnTo>
                  <a:pt x="1312970" y="0"/>
                </a:lnTo>
                <a:lnTo>
                  <a:pt x="1312970" y="1188835"/>
                </a:lnTo>
                <a:lnTo>
                  <a:pt x="0" y="1188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17"/>
          <p:cNvSpPr/>
          <p:nvPr/>
        </p:nvSpPr>
        <p:spPr>
          <a:xfrm>
            <a:off x="245299" y="4089877"/>
            <a:ext cx="545017" cy="500785"/>
          </a:xfrm>
          <a:custGeom>
            <a:rect b="b" l="l" r="r" t="t"/>
            <a:pathLst>
              <a:path extrusionOk="0" h="1309242" w="1321254">
                <a:moveTo>
                  <a:pt x="0" y="0"/>
                </a:moveTo>
                <a:lnTo>
                  <a:pt x="1321254" y="0"/>
                </a:lnTo>
                <a:lnTo>
                  <a:pt x="1321254" y="1309242"/>
                </a:lnTo>
                <a:lnTo>
                  <a:pt x="0" y="1309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17"/>
          <p:cNvSpPr/>
          <p:nvPr/>
        </p:nvSpPr>
        <p:spPr>
          <a:xfrm>
            <a:off x="6348826" y="1604901"/>
            <a:ext cx="2181023" cy="2310845"/>
          </a:xfrm>
          <a:custGeom>
            <a:rect b="b" l="l" r="r" t="t"/>
            <a:pathLst>
              <a:path extrusionOk="0" h="5192911" w="5192911">
                <a:moveTo>
                  <a:pt x="0" y="0"/>
                </a:moveTo>
                <a:lnTo>
                  <a:pt x="5192911" y="0"/>
                </a:lnTo>
                <a:lnTo>
                  <a:pt x="5192911" y="5192911"/>
                </a:lnTo>
                <a:lnTo>
                  <a:pt x="0" y="5192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17"/>
          <p:cNvSpPr txBox="1"/>
          <p:nvPr/>
        </p:nvSpPr>
        <p:spPr>
          <a:xfrm>
            <a:off x="801582" y="346454"/>
            <a:ext cx="7540836" cy="68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rgbClr val="183733"/>
                </a:solidFill>
                <a:latin typeface="Arial"/>
                <a:ea typeface="Arial"/>
                <a:cs typeface="Arial"/>
                <a:sym typeface="Arial"/>
              </a:rPr>
              <a:t>How it works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6681675" y="4006600"/>
            <a:ext cx="207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Me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</p:sp>
      <p:sp>
        <p:nvSpPr>
          <p:cNvPr id="175" name="Google Shape;175;p1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/>
          </a:solidFill>
          <a:ln>
            <a:noFill/>
          </a:ln>
        </p:spPr>
      </p:sp>
      <p:sp>
        <p:nvSpPr>
          <p:cNvPr descr="preencoded.png" id="176" name="Google Shape;176;p1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18"/>
          <p:cNvSpPr/>
          <p:nvPr/>
        </p:nvSpPr>
        <p:spPr>
          <a:xfrm>
            <a:off x="0" y="-9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>
              <a:alpha val="92550"/>
            </a:srgbClr>
          </a:solidFill>
          <a:ln>
            <a:noFill/>
          </a:ln>
        </p:spPr>
      </p:sp>
      <p:sp>
        <p:nvSpPr>
          <p:cNvPr id="178" name="Google Shape;178;p18"/>
          <p:cNvSpPr txBox="1"/>
          <p:nvPr/>
        </p:nvSpPr>
        <p:spPr>
          <a:xfrm>
            <a:off x="577078" y="1409417"/>
            <a:ext cx="2460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96128" y="2083336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3300573" y="1437117"/>
            <a:ext cx="2461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6199917" y="1437117"/>
            <a:ext cx="2443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6198530" y="2083323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4562325" y="4424300"/>
            <a:ext cx="461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107150" y="283464"/>
            <a:ext cx="89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146575" y="1415225"/>
            <a:ext cx="3321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Nigeria’s Market Opportunity for AI-Maama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8" title="ChatGPT Image Nov 4, 2025, 11_54_01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900" y="283475"/>
            <a:ext cx="5720300" cy="4204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</p:sp>
      <p:sp>
        <p:nvSpPr>
          <p:cNvPr id="197" name="Google Shape;197;p1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/>
          </a:solidFill>
          <a:ln>
            <a:noFill/>
          </a:ln>
        </p:spPr>
      </p:sp>
      <p:sp>
        <p:nvSpPr>
          <p:cNvPr descr="preencoded.png" id="198" name="Google Shape;198;p1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19"/>
          <p:cNvSpPr/>
          <p:nvPr/>
        </p:nvSpPr>
        <p:spPr>
          <a:xfrm>
            <a:off x="0" y="-9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>
              <a:alpha val="92550"/>
            </a:srgbClr>
          </a:solidFill>
          <a:ln>
            <a:noFill/>
          </a:ln>
        </p:spPr>
      </p:sp>
      <p:sp>
        <p:nvSpPr>
          <p:cNvPr id="200" name="Google Shape;200;p19"/>
          <p:cNvSpPr txBox="1"/>
          <p:nvPr/>
        </p:nvSpPr>
        <p:spPr>
          <a:xfrm>
            <a:off x="577078" y="1409417"/>
            <a:ext cx="2460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496128" y="2083336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3300573" y="1437117"/>
            <a:ext cx="2461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6199917" y="1437117"/>
            <a:ext cx="2443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6198530" y="2083323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4562325" y="4424300"/>
            <a:ext cx="461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107150" y="283464"/>
            <a:ext cx="89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801582" y="346454"/>
            <a:ext cx="754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GB" sz="2800">
                <a:solidFill>
                  <a:srgbClr val="183733"/>
                </a:solidFill>
              </a:rPr>
              <a:t>Technology Stack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311225" y="777550"/>
            <a:ext cx="83325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Frontend: [React.js]</a:t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Backend: [FastAPI] </a:t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ML: [XGBoost Classifier, Random Forest] </a:t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Deployment: [Render, Netlify]</a:t>
            </a:r>
            <a:endParaRPr sz="1100">
              <a:solidFill>
                <a:srgbClr val="1837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CC6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"/>
            </a:blip>
            <a:stretch>
              <a:fillRect b="-40007" l="0" r="0" t="-39997"/>
            </a:stretch>
          </a:blipFill>
          <a:ln>
            <a:noFill/>
          </a:ln>
        </p:spPr>
      </p: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6" name="Google Shape;216;p20" title="Ai-Maama_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</p:sp>
      <p:sp>
        <p:nvSpPr>
          <p:cNvPr id="226" name="Google Shape;226;p2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/>
          </a:solidFill>
          <a:ln>
            <a:noFill/>
          </a:ln>
        </p:spPr>
      </p:sp>
      <p:sp>
        <p:nvSpPr>
          <p:cNvPr descr="preencoded.png" id="227" name="Google Shape;227;p2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21"/>
          <p:cNvSpPr/>
          <p:nvPr/>
        </p:nvSpPr>
        <p:spPr>
          <a:xfrm>
            <a:off x="0" y="-9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5D0CB">
              <a:alpha val="92550"/>
            </a:srgbClr>
          </a:solidFill>
          <a:ln>
            <a:noFill/>
          </a:ln>
        </p:spPr>
      </p:sp>
      <p:sp>
        <p:nvSpPr>
          <p:cNvPr id="229" name="Google Shape;229;p21"/>
          <p:cNvSpPr txBox="1"/>
          <p:nvPr/>
        </p:nvSpPr>
        <p:spPr>
          <a:xfrm>
            <a:off x="577078" y="1409417"/>
            <a:ext cx="2460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496128" y="2083336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3300573" y="1437117"/>
            <a:ext cx="2461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6199917" y="1437117"/>
            <a:ext cx="2443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6198530" y="2083323"/>
            <a:ext cx="230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4562325" y="4424300"/>
            <a:ext cx="461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107150" y="283464"/>
            <a:ext cx="89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1837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801582" y="346454"/>
            <a:ext cx="754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GB" sz="2800">
                <a:solidFill>
                  <a:srgbClr val="183733"/>
                </a:solidFill>
              </a:rPr>
              <a:t>Development Process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107150" y="709000"/>
            <a:ext cx="8235300" cy="4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Problem Statement</a:t>
            </a:r>
            <a:endParaRPr b="1" sz="2100">
              <a:solidFill>
                <a:srgbClr val="18373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Data collection from Nigerian women </a:t>
            </a:r>
            <a:endParaRPr b="1" sz="2100">
              <a:solidFill>
                <a:srgbClr val="1837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Creation of risk-prediction model using features from data collected and Kaggle dataset</a:t>
            </a:r>
            <a:endParaRPr b="1" sz="2100">
              <a:solidFill>
                <a:srgbClr val="18373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Integration of model into a web-application</a:t>
            </a:r>
            <a:endParaRPr b="1" sz="2100">
              <a:solidFill>
                <a:srgbClr val="18373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  <a:p>
            <a:pPr indent="-209550" lvl="1" marL="36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733"/>
              </a:buClr>
              <a:buSzPts val="2100"/>
              <a:buChar char="•"/>
            </a:pPr>
            <a:r>
              <a:rPr b="1" lang="en-GB" sz="2100">
                <a:solidFill>
                  <a:srgbClr val="183733"/>
                </a:solidFill>
              </a:rPr>
              <a:t>App Deployment and Testing</a:t>
            </a:r>
            <a:endParaRPr b="1" sz="2100">
              <a:solidFill>
                <a:srgbClr val="1837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4879392" y="823474"/>
            <a:ext cx="420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373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